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6" r:id="rId2"/>
    <p:sldId id="257" r:id="rId3"/>
    <p:sldId id="258" r:id="rId4"/>
    <p:sldId id="259" r:id="rId5"/>
    <p:sldId id="260" r:id="rId6"/>
    <p:sldId id="261" r:id="rId7"/>
    <p:sldId id="262" r:id="rId8"/>
    <p:sldId id="263" r:id="rId9"/>
  </p:sldIdLst>
  <p:sldSz cx="12192000" cy="6858000"/>
  <p:notesSz cx="7010400" cy="92233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7009" autoAdjust="0"/>
    <p:restoredTop sz="94660"/>
  </p:normalViewPr>
  <p:slideViewPr>
    <p:cSldViewPr snapToGrid="0">
      <p:cViewPr varScale="1">
        <p:scale>
          <a:sx n="102" d="100"/>
          <a:sy n="102" d="100"/>
        </p:scale>
        <p:origin x="108" y="378"/>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91" d="100"/>
          <a:sy n="91" d="100"/>
        </p:scale>
        <p:origin x="2688"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277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2770"/>
          </a:xfrm>
          <a:prstGeom prst="rect">
            <a:avLst/>
          </a:prstGeom>
        </p:spPr>
        <p:txBody>
          <a:bodyPr vert="horz" lIns="91440" tIns="45720" rIns="91440" bIns="45720" rtlCol="0"/>
          <a:lstStyle>
            <a:lvl1pPr algn="r">
              <a:defRPr sz="1200"/>
            </a:lvl1pPr>
          </a:lstStyle>
          <a:p>
            <a:fld id="{2CC2B3ED-CC57-4415-B107-87750D9CBB37}" type="datetimeFigureOut">
              <a:rPr lang="en-US" smtClean="0"/>
              <a:t>9/18/2019</a:t>
            </a:fld>
            <a:endParaRPr lang="en-US"/>
          </a:p>
        </p:txBody>
      </p:sp>
      <p:sp>
        <p:nvSpPr>
          <p:cNvPr id="4" name="Footer Placeholder 3"/>
          <p:cNvSpPr>
            <a:spLocks noGrp="1"/>
          </p:cNvSpPr>
          <p:nvPr>
            <p:ph type="ftr" sz="quarter" idx="2"/>
          </p:nvPr>
        </p:nvSpPr>
        <p:spPr>
          <a:xfrm>
            <a:off x="0" y="8760606"/>
            <a:ext cx="3037840" cy="462769"/>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760606"/>
            <a:ext cx="3037840" cy="462769"/>
          </a:xfrm>
          <a:prstGeom prst="rect">
            <a:avLst/>
          </a:prstGeom>
        </p:spPr>
        <p:txBody>
          <a:bodyPr vert="horz" lIns="91440" tIns="45720" rIns="91440" bIns="45720" rtlCol="0" anchor="b"/>
          <a:lstStyle>
            <a:lvl1pPr algn="r">
              <a:defRPr sz="1200"/>
            </a:lvl1pPr>
          </a:lstStyle>
          <a:p>
            <a:fld id="{4AB0D661-5EF6-4DFB-A4B8-629283996D4D}" type="slidenum">
              <a:rPr lang="en-US" smtClean="0"/>
              <a:t>‹#›</a:t>
            </a:fld>
            <a:endParaRPr lang="en-US"/>
          </a:p>
        </p:txBody>
      </p:sp>
    </p:spTree>
    <p:extLst>
      <p:ext uri="{BB962C8B-B14F-4D97-AF65-F5344CB8AC3E}">
        <p14:creationId xmlns:p14="http://schemas.microsoft.com/office/powerpoint/2010/main" val="42735948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277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938" y="0"/>
            <a:ext cx="3037840" cy="462770"/>
          </a:xfrm>
          <a:prstGeom prst="rect">
            <a:avLst/>
          </a:prstGeom>
        </p:spPr>
        <p:txBody>
          <a:bodyPr vert="horz" lIns="91440" tIns="45720" rIns="91440" bIns="45720" rtlCol="0"/>
          <a:lstStyle>
            <a:lvl1pPr algn="r">
              <a:defRPr sz="1200"/>
            </a:lvl1pPr>
          </a:lstStyle>
          <a:p>
            <a:fld id="{98AF428B-51E0-48DC-B48A-556267498F7F}" type="datetimeFigureOut">
              <a:rPr lang="en-US" smtClean="0"/>
              <a:t>9/18/2019</a:t>
            </a:fld>
            <a:endParaRPr lang="en-US" dirty="0"/>
          </a:p>
        </p:txBody>
      </p:sp>
      <p:sp>
        <p:nvSpPr>
          <p:cNvPr id="4" name="Slide Image Placeholder 3"/>
          <p:cNvSpPr>
            <a:spLocks noGrp="1" noRot="1" noChangeAspect="1"/>
          </p:cNvSpPr>
          <p:nvPr>
            <p:ph type="sldImg" idx="2"/>
          </p:nvPr>
        </p:nvSpPr>
        <p:spPr>
          <a:xfrm>
            <a:off x="738188" y="1152525"/>
            <a:ext cx="5534025" cy="311308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040" y="4438749"/>
            <a:ext cx="5608320" cy="363170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60606"/>
            <a:ext cx="3037840" cy="462769"/>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760606"/>
            <a:ext cx="3037840" cy="462769"/>
          </a:xfrm>
          <a:prstGeom prst="rect">
            <a:avLst/>
          </a:prstGeom>
        </p:spPr>
        <p:txBody>
          <a:bodyPr vert="horz" lIns="91440" tIns="45720" rIns="91440" bIns="45720" rtlCol="0" anchor="b"/>
          <a:lstStyle>
            <a:lvl1pPr algn="r">
              <a:defRPr sz="1200"/>
            </a:lvl1pPr>
          </a:lstStyle>
          <a:p>
            <a:fld id="{4C1F8BDC-A39E-4867-A199-89A6CEC878A6}" type="slidenum">
              <a:rPr lang="en-US" smtClean="0"/>
              <a:t>‹#›</a:t>
            </a:fld>
            <a:endParaRPr lang="en-US" dirty="0"/>
          </a:p>
        </p:txBody>
      </p:sp>
    </p:spTree>
    <p:extLst>
      <p:ext uri="{BB962C8B-B14F-4D97-AF65-F5344CB8AC3E}">
        <p14:creationId xmlns:p14="http://schemas.microsoft.com/office/powerpoint/2010/main" val="1505011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notesSlides/_rels/note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jpeg"/></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image" Target="../media/image17.jpeg"/></Relationships>
</file>

<file path=ppt/notesSlides/_rels/note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image" Target="../media/image19.jpeg"/></Relationships>
</file>

<file path=ppt/notesSlides/_rels/note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5838" y="12377738"/>
            <a:ext cx="1341437" cy="754062"/>
          </a:xfrm>
        </p:spPr>
      </p:sp>
      <p:sp>
        <p:nvSpPr>
          <p:cNvPr id="3" name="Notes Placeholder 2"/>
          <p:cNvSpPr>
            <a:spLocks noGrp="1"/>
          </p:cNvSpPr>
          <p:nvPr>
            <p:ph type="body" idx="1"/>
          </p:nvPr>
        </p:nvSpPr>
        <p:spPr>
          <a:xfrm>
            <a:off x="446117" y="639349"/>
            <a:ext cx="6436822" cy="2159108"/>
          </a:xfrm>
        </p:spPr>
        <p:txBody>
          <a:bodyPr/>
          <a:lstStyle/>
          <a:p>
            <a:pPr algn="ctr"/>
            <a:r>
              <a:rPr lang="en-US" sz="1400" b="1" dirty="0"/>
              <a:t>Scoring white-tailed deer using Boone and Crockett (B&amp;C) scoring techniques.</a:t>
            </a:r>
          </a:p>
          <a:p>
            <a:endParaRPr lang="en-US" sz="1400" dirty="0"/>
          </a:p>
          <a:p>
            <a:r>
              <a:rPr lang="en-US" sz="1400" dirty="0"/>
              <a:t>Two types: </a:t>
            </a:r>
            <a:r>
              <a:rPr lang="en-US" sz="1400" b="1" dirty="0"/>
              <a:t>Typical</a:t>
            </a:r>
            <a:r>
              <a:rPr lang="en-US" sz="1400" dirty="0"/>
              <a:t> and </a:t>
            </a:r>
            <a:r>
              <a:rPr lang="en-US" sz="1400" b="1" dirty="0"/>
              <a:t>Non-Typical</a:t>
            </a:r>
          </a:p>
          <a:p>
            <a:endParaRPr lang="en-US" sz="1400" b="1" dirty="0"/>
          </a:p>
          <a:p>
            <a:r>
              <a:rPr lang="en-US" sz="1400" b="1" dirty="0"/>
              <a:t>Typical rack</a:t>
            </a:r>
            <a:r>
              <a:rPr lang="en-US" dirty="0"/>
              <a:t>		</a:t>
            </a:r>
            <a:endParaRPr lang="en-US" b="1" dirty="0"/>
          </a:p>
        </p:txBody>
      </p:sp>
      <p:sp>
        <p:nvSpPr>
          <p:cNvPr id="4" name="Slide Number Placeholder 3"/>
          <p:cNvSpPr>
            <a:spLocks noGrp="1"/>
          </p:cNvSpPr>
          <p:nvPr>
            <p:ph type="sldNum" sz="quarter" idx="10"/>
          </p:nvPr>
        </p:nvSpPr>
        <p:spPr/>
        <p:txBody>
          <a:bodyPr/>
          <a:lstStyle/>
          <a:p>
            <a:fld id="{4C1F8BDC-A39E-4867-A199-89A6CEC878A6}" type="slidenum">
              <a:rPr lang="en-US" smtClean="0"/>
              <a:t>1</a:t>
            </a:fld>
            <a:endParaRPr lang="en-US" dirty="0"/>
          </a:p>
        </p:txBody>
      </p:sp>
      <p:pic>
        <p:nvPicPr>
          <p:cNvPr id="1030" name="Picture 6" descr="http://www.deerantlerstore.com/wp-content/uploads/2012/10/boone-and-crocket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147" y="5167186"/>
            <a:ext cx="2541743" cy="346744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andyranchoutfitters.com/wp-content/uploads/2010/11/iStock_000001117648XSma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117" y="1862311"/>
            <a:ext cx="1825011" cy="269807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mansfieldfeed.com/wp-content/uploads/2014/08/deer-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4649" y="1862311"/>
            <a:ext cx="4044767" cy="2662869"/>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https://s-media-cache-ak0.pinimg.com/236x/b7/a7/e9/b7a7e96fe3246e94202db3d45d76abec.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1367" y="5212605"/>
            <a:ext cx="2506749" cy="329805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46115" y="4907116"/>
            <a:ext cx="1932493" cy="279404"/>
          </a:xfrm>
          <a:prstGeom prst="rect">
            <a:avLst/>
          </a:prstGeom>
          <a:noFill/>
        </p:spPr>
        <p:txBody>
          <a:bodyPr wrap="square" rtlCol="0">
            <a:spAutoFit/>
          </a:bodyPr>
          <a:lstStyle/>
          <a:p>
            <a:r>
              <a:rPr lang="en-US" sz="1200" b="1" dirty="0"/>
              <a:t>Non- Typical rack</a:t>
            </a:r>
          </a:p>
        </p:txBody>
      </p:sp>
    </p:spTree>
    <p:extLst>
      <p:ext uri="{BB962C8B-B14F-4D97-AF65-F5344CB8AC3E}">
        <p14:creationId xmlns:p14="http://schemas.microsoft.com/office/powerpoint/2010/main" val="781126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75392" y="277749"/>
            <a:ext cx="5608320" cy="2540360"/>
          </a:xfrm>
        </p:spPr>
        <p:txBody>
          <a:bodyPr/>
          <a:lstStyle/>
          <a:p>
            <a:r>
              <a:rPr lang="en-US" sz="1600" b="1" dirty="0"/>
              <a:t>Tools needed to score:</a:t>
            </a:r>
          </a:p>
          <a:p>
            <a:pPr marL="171450" indent="-171450">
              <a:buFont typeface="Arial" panose="020B0604020202020204" pitchFamily="34" charset="0"/>
              <a:buChar char="•"/>
            </a:pPr>
            <a:r>
              <a:rPr lang="en-US" dirty="0"/>
              <a:t>Small scoring tape</a:t>
            </a:r>
          </a:p>
          <a:p>
            <a:pPr marL="628650" lvl="1" indent="-171450">
              <a:buFont typeface="Arial" panose="020B0604020202020204" pitchFamily="34" charset="0"/>
              <a:buChar char="•"/>
            </a:pPr>
            <a:r>
              <a:rPr lang="en-US" dirty="0"/>
              <a:t>can use soft measuring tape</a:t>
            </a:r>
          </a:p>
          <a:p>
            <a:pPr marL="171450" indent="-171450">
              <a:buFont typeface="Arial" panose="020B0604020202020204" pitchFamily="34" charset="0"/>
              <a:buChar char="•"/>
            </a:pPr>
            <a:r>
              <a:rPr lang="en-US" dirty="0"/>
              <a:t>Cable with clips</a:t>
            </a:r>
          </a:p>
          <a:p>
            <a:pPr marL="171450" indent="-171450">
              <a:buFont typeface="Arial" panose="020B0604020202020204" pitchFamily="34" charset="0"/>
              <a:buChar char="•"/>
            </a:pPr>
            <a:r>
              <a:rPr lang="en-US" dirty="0"/>
              <a:t>Carpenter's ruler with slide</a:t>
            </a:r>
          </a:p>
          <a:p>
            <a:pPr marL="171450" indent="-171450">
              <a:buFont typeface="Arial" panose="020B0604020202020204" pitchFamily="34" charset="0"/>
              <a:buChar char="•"/>
            </a:pPr>
            <a:r>
              <a:rPr lang="en-US" dirty="0"/>
              <a:t>Pencil, no ink pens or markers</a:t>
            </a:r>
          </a:p>
          <a:p>
            <a:pPr marL="171450" indent="-171450">
              <a:buFont typeface="Arial" panose="020B0604020202020204" pitchFamily="34" charset="0"/>
              <a:buChar char="•"/>
            </a:pPr>
            <a:r>
              <a:rPr lang="en-US" dirty="0"/>
              <a:t>Masking tape, ¼” to ½” wide</a:t>
            </a:r>
          </a:p>
          <a:p>
            <a:pPr marL="171450" indent="-171450">
              <a:buFont typeface="Arial" panose="020B0604020202020204" pitchFamily="34" charset="0"/>
              <a:buChar char="•"/>
            </a:pPr>
            <a:r>
              <a:rPr lang="en-US" dirty="0"/>
              <a:t>Score sheets</a:t>
            </a:r>
          </a:p>
          <a:p>
            <a:pPr marL="171450" indent="-171450">
              <a:buFont typeface="Arial" panose="020B0604020202020204" pitchFamily="34" charset="0"/>
              <a:buChar char="•"/>
            </a:pPr>
            <a:r>
              <a:rPr lang="en-US" dirty="0"/>
              <a:t>Calculator</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endParaRPr lang="en-US" dirty="0"/>
          </a:p>
        </p:txBody>
      </p:sp>
      <p:sp>
        <p:nvSpPr>
          <p:cNvPr id="4" name="Slide Number Placeholder 3"/>
          <p:cNvSpPr>
            <a:spLocks noGrp="1"/>
          </p:cNvSpPr>
          <p:nvPr>
            <p:ph type="sldNum" sz="quarter" idx="10"/>
          </p:nvPr>
        </p:nvSpPr>
        <p:spPr/>
        <p:txBody>
          <a:bodyPr/>
          <a:lstStyle/>
          <a:p>
            <a:fld id="{4C1F8BDC-A39E-4867-A199-89A6CEC878A6}" type="slidenum">
              <a:rPr lang="en-US" smtClean="0"/>
              <a:t>2</a:t>
            </a:fld>
            <a:endParaRPr lang="en-US" dirty="0"/>
          </a:p>
        </p:txBody>
      </p:sp>
      <p:pic>
        <p:nvPicPr>
          <p:cNvPr id="2054" name="Picture 6" descr="http://www.boone-crockett.org/store/catalog/th_DL_MERCH_MTB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1945" y="421331"/>
            <a:ext cx="1801283" cy="154683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boone-crockett.org/store/catalog/th_0350D529mcc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1997" y="3535112"/>
            <a:ext cx="1772073" cy="177742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www.boone-crockett.org/store/catalog/th_AA37F434Tapemeasure_s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8878" y="2417970"/>
            <a:ext cx="1801283" cy="109527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www.boone-crockett.org/store/catalog/th_scorechart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16176" y="4681202"/>
            <a:ext cx="1801283" cy="1777422"/>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ecx.images-amazon.com/images/I/31C2ARn07GL._SY300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79613" y="6257261"/>
            <a:ext cx="1370510" cy="135235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http://catalogue.3m.eu/pcimages/10220/fullsiz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40443" y="4985996"/>
            <a:ext cx="1639301" cy="1617585"/>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geekwithstyle.s3.amazonaws.com/measuring_tape.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6196" y="1968168"/>
            <a:ext cx="1813381" cy="1789359"/>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https://pixabay.com/static/uploads/photo/2014/07/28/19/12/calculator-404000_640.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62539" y="7615307"/>
            <a:ext cx="1051022" cy="922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029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817880" y="315288"/>
            <a:ext cx="5608320" cy="3343473"/>
          </a:xfrm>
        </p:spPr>
        <p:txBody>
          <a:bodyPr/>
          <a:lstStyle/>
          <a:p>
            <a:pPr algn="ctr"/>
            <a:r>
              <a:rPr lang="en-US" sz="1400" b="1" dirty="0"/>
              <a:t>Points must be 1” long to be scored </a:t>
            </a:r>
          </a:p>
        </p:txBody>
      </p:sp>
      <p:sp>
        <p:nvSpPr>
          <p:cNvPr id="4" name="Slide Number Placeholder 3"/>
          <p:cNvSpPr>
            <a:spLocks noGrp="1"/>
          </p:cNvSpPr>
          <p:nvPr>
            <p:ph type="sldNum" sz="quarter" idx="10"/>
          </p:nvPr>
        </p:nvSpPr>
        <p:spPr/>
        <p:txBody>
          <a:bodyPr/>
          <a:lstStyle/>
          <a:p>
            <a:fld id="{4C1F8BDC-A39E-4867-A199-89A6CEC878A6}" type="slidenum">
              <a:rPr lang="en-US" smtClean="0"/>
              <a:t>3</a:t>
            </a:fld>
            <a:endParaRPr lang="en-US" dirty="0"/>
          </a:p>
        </p:txBody>
      </p:sp>
      <p:pic>
        <p:nvPicPr>
          <p:cNvPr id="3074" name="Picture 2" descr="http://auctionimages.s3.amazonaws.com/63030/38025/2835369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9147" y="602474"/>
            <a:ext cx="3590712" cy="2524491"/>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Elbow Connector 10"/>
          <p:cNvCxnSpPr/>
          <p:nvPr/>
        </p:nvCxnSpPr>
        <p:spPr>
          <a:xfrm rot="5400000">
            <a:off x="4048727" y="2043054"/>
            <a:ext cx="345877" cy="265546"/>
          </a:xfrm>
          <a:prstGeom prst="bentConnector3">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p:nvPr/>
        </p:nvCxnSpPr>
        <p:spPr>
          <a:xfrm rot="16200000" flipH="1">
            <a:off x="2821080" y="1966031"/>
            <a:ext cx="345878" cy="249440"/>
          </a:xfrm>
          <a:prstGeom prst="bentConnector3">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a:off x="1986282" y="1376168"/>
            <a:ext cx="308033" cy="199140"/>
          </a:xfrm>
          <a:prstGeom prst="bentConnector3">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750530" y="1575308"/>
            <a:ext cx="514985" cy="372538"/>
          </a:xfrm>
          <a:prstGeom prst="rect">
            <a:avLst/>
          </a:prstGeom>
          <a:noFill/>
        </p:spPr>
        <p:txBody>
          <a:bodyPr wrap="square" rtlCol="0">
            <a:spAutoFit/>
          </a:bodyPr>
          <a:lstStyle/>
          <a:p>
            <a:r>
              <a:rPr lang="en-US" dirty="0"/>
              <a:t>Yes</a:t>
            </a:r>
          </a:p>
        </p:txBody>
      </p:sp>
      <p:sp>
        <p:nvSpPr>
          <p:cNvPr id="23" name="TextBox 22"/>
          <p:cNvSpPr txBox="1"/>
          <p:nvPr/>
        </p:nvSpPr>
        <p:spPr>
          <a:xfrm>
            <a:off x="4116900" y="1665779"/>
            <a:ext cx="496657" cy="372538"/>
          </a:xfrm>
          <a:prstGeom prst="rect">
            <a:avLst/>
          </a:prstGeom>
          <a:noFill/>
        </p:spPr>
        <p:txBody>
          <a:bodyPr wrap="square" rtlCol="0">
            <a:spAutoFit/>
          </a:bodyPr>
          <a:lstStyle/>
          <a:p>
            <a:r>
              <a:rPr lang="en-US" dirty="0"/>
              <a:t>No</a:t>
            </a:r>
          </a:p>
        </p:txBody>
      </p:sp>
      <p:sp>
        <p:nvSpPr>
          <p:cNvPr id="24" name="TextBox 23"/>
          <p:cNvSpPr txBox="1"/>
          <p:nvPr/>
        </p:nvSpPr>
        <p:spPr>
          <a:xfrm>
            <a:off x="1561408" y="1122435"/>
            <a:ext cx="499225" cy="372538"/>
          </a:xfrm>
          <a:prstGeom prst="rect">
            <a:avLst/>
          </a:prstGeom>
          <a:noFill/>
        </p:spPr>
        <p:txBody>
          <a:bodyPr wrap="square" rtlCol="0">
            <a:spAutoFit/>
          </a:bodyPr>
          <a:lstStyle/>
          <a:p>
            <a:r>
              <a:rPr lang="en-US" dirty="0"/>
              <a:t>No</a:t>
            </a:r>
          </a:p>
        </p:txBody>
      </p:sp>
      <p:pic>
        <p:nvPicPr>
          <p:cNvPr id="26" name="Picture 2" descr="http://auctionimages.s3.amazonaws.com/63030/38025/2835369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927" y="3163562"/>
            <a:ext cx="3590712" cy="2524491"/>
          </a:xfrm>
          <a:prstGeom prst="rect">
            <a:avLst/>
          </a:prstGeom>
          <a:noFill/>
          <a:extLst>
            <a:ext uri="{909E8E84-426E-40DD-AFC4-6F175D3DCCD1}">
              <a14:hiddenFill xmlns:a14="http://schemas.microsoft.com/office/drawing/2010/main">
                <a:solidFill>
                  <a:srgbClr val="FFFFFF"/>
                </a:solidFill>
              </a14:hiddenFill>
            </a:ext>
          </a:extLst>
        </p:spPr>
      </p:pic>
      <p:cxnSp>
        <p:nvCxnSpPr>
          <p:cNvPr id="31" name="Elbow Connector 30"/>
          <p:cNvCxnSpPr/>
          <p:nvPr/>
        </p:nvCxnSpPr>
        <p:spPr>
          <a:xfrm rot="10800000" flipV="1">
            <a:off x="2889144" y="3560177"/>
            <a:ext cx="459191" cy="429429"/>
          </a:xfrm>
          <a:prstGeom prst="bentConnector3">
            <a:avLst>
              <a:gd name="adj1" fmla="val 50000"/>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73" name="Elbow Connector 3072"/>
          <p:cNvCxnSpPr/>
          <p:nvPr/>
        </p:nvCxnSpPr>
        <p:spPr>
          <a:xfrm>
            <a:off x="4444856" y="3560618"/>
            <a:ext cx="608117" cy="390336"/>
          </a:xfrm>
          <a:prstGeom prst="bentConnector3">
            <a:avLst>
              <a:gd name="adj1" fmla="val 65720"/>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77" name="TextBox 3076"/>
          <p:cNvSpPr txBox="1"/>
          <p:nvPr/>
        </p:nvSpPr>
        <p:spPr>
          <a:xfrm>
            <a:off x="3335474" y="3417246"/>
            <a:ext cx="1270930" cy="745076"/>
          </a:xfrm>
          <a:prstGeom prst="rect">
            <a:avLst/>
          </a:prstGeom>
          <a:noFill/>
        </p:spPr>
        <p:txBody>
          <a:bodyPr wrap="square" rtlCol="0">
            <a:spAutoFit/>
          </a:bodyPr>
          <a:lstStyle/>
          <a:p>
            <a:r>
              <a:rPr lang="en-US" sz="1400" dirty="0"/>
              <a:t>Abnormal or Non-Typical points</a:t>
            </a:r>
          </a:p>
        </p:txBody>
      </p:sp>
      <p:pic>
        <p:nvPicPr>
          <p:cNvPr id="39" name="Picture 2" descr="http://auctionimages.s3.amazonaws.com/63030/38025/2835369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994" y="5655915"/>
            <a:ext cx="3590712" cy="2524491"/>
          </a:xfrm>
          <a:prstGeom prst="rect">
            <a:avLst/>
          </a:prstGeom>
          <a:noFill/>
          <a:extLst>
            <a:ext uri="{909E8E84-426E-40DD-AFC4-6F175D3DCCD1}">
              <a14:hiddenFill xmlns:a14="http://schemas.microsoft.com/office/drawing/2010/main">
                <a:solidFill>
                  <a:srgbClr val="FFFFFF"/>
                </a:solidFill>
              </a14:hiddenFill>
            </a:ext>
          </a:extLst>
        </p:spPr>
      </p:pic>
      <p:cxnSp>
        <p:nvCxnSpPr>
          <p:cNvPr id="3086" name="Elbow Connector 3085"/>
          <p:cNvCxnSpPr/>
          <p:nvPr/>
        </p:nvCxnSpPr>
        <p:spPr>
          <a:xfrm>
            <a:off x="4088893" y="3989607"/>
            <a:ext cx="660021" cy="77064"/>
          </a:xfrm>
          <a:prstGeom prst="bentConnector3">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87" name="TextBox 3086"/>
          <p:cNvSpPr txBox="1"/>
          <p:nvPr/>
        </p:nvSpPr>
        <p:spPr>
          <a:xfrm>
            <a:off x="3169572" y="6281791"/>
            <a:ext cx="1249330" cy="310449"/>
          </a:xfrm>
          <a:prstGeom prst="rect">
            <a:avLst/>
          </a:prstGeom>
          <a:noFill/>
        </p:spPr>
        <p:txBody>
          <a:bodyPr wrap="square" rtlCol="0">
            <a:spAutoFit/>
          </a:bodyPr>
          <a:lstStyle/>
          <a:p>
            <a:r>
              <a:rPr lang="en-US" sz="1400" dirty="0"/>
              <a:t>Typical points</a:t>
            </a:r>
          </a:p>
        </p:txBody>
      </p:sp>
      <p:cxnSp>
        <p:nvCxnSpPr>
          <p:cNvPr id="27" name="Elbow Connector 26"/>
          <p:cNvCxnSpPr>
            <a:stCxn id="3087" idx="1"/>
          </p:cNvCxnSpPr>
          <p:nvPr/>
        </p:nvCxnSpPr>
        <p:spPr>
          <a:xfrm rot="10800000" flipV="1">
            <a:off x="2294317" y="6437015"/>
            <a:ext cx="875256" cy="214283"/>
          </a:xfrm>
          <a:prstGeom prst="bentConnector3">
            <a:avLst>
              <a:gd name="adj1" fmla="val 50000"/>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Elbow Connector 31"/>
          <p:cNvCxnSpPr/>
          <p:nvPr/>
        </p:nvCxnSpPr>
        <p:spPr>
          <a:xfrm flipV="1">
            <a:off x="4444854" y="6445451"/>
            <a:ext cx="769089" cy="55606"/>
          </a:xfrm>
          <a:prstGeom prst="bentConnector3">
            <a:avLst>
              <a:gd name="adj1" fmla="val 50000"/>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a:off x="3265517" y="6710358"/>
            <a:ext cx="263011" cy="689306"/>
          </a:xfrm>
          <a:prstGeom prst="straightConnector1">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3908701" y="6728650"/>
            <a:ext cx="312965" cy="731057"/>
          </a:xfrm>
          <a:prstGeom prst="straightConnector1">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7" name="Elbow Connector 46"/>
          <p:cNvCxnSpPr/>
          <p:nvPr/>
        </p:nvCxnSpPr>
        <p:spPr>
          <a:xfrm>
            <a:off x="4221664" y="6600640"/>
            <a:ext cx="527248" cy="190517"/>
          </a:xfrm>
          <a:prstGeom prst="bentConnector3">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2" name="Elbow Connector 51"/>
          <p:cNvCxnSpPr/>
          <p:nvPr/>
        </p:nvCxnSpPr>
        <p:spPr>
          <a:xfrm rot="10800000">
            <a:off x="2559861" y="5963752"/>
            <a:ext cx="705657" cy="318040"/>
          </a:xfrm>
          <a:prstGeom prst="bentConnector3">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Elbow Connector 54"/>
          <p:cNvCxnSpPr/>
          <p:nvPr/>
        </p:nvCxnSpPr>
        <p:spPr>
          <a:xfrm flipV="1">
            <a:off x="4221665" y="5984315"/>
            <a:ext cx="936071" cy="297474"/>
          </a:xfrm>
          <a:prstGeom prst="bentConnector3">
            <a:avLst>
              <a:gd name="adj1" fmla="val 50000"/>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7" name="Elbow Connector 56"/>
          <p:cNvCxnSpPr/>
          <p:nvPr/>
        </p:nvCxnSpPr>
        <p:spPr>
          <a:xfrm rot="10800000" flipV="1">
            <a:off x="2750530" y="6685469"/>
            <a:ext cx="514985" cy="194700"/>
          </a:xfrm>
          <a:prstGeom prst="bentConnector3">
            <a:avLst/>
          </a:prstGeom>
          <a:ln w="158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3422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31090" y="403522"/>
            <a:ext cx="5608320" cy="2038576"/>
          </a:xfrm>
        </p:spPr>
        <p:txBody>
          <a:bodyPr/>
          <a:lstStyle/>
          <a:p>
            <a:pPr marL="285750" indent="-285750">
              <a:buFont typeface="Wingdings" panose="05000000000000000000" pitchFamily="2" charset="2"/>
              <a:buChar char="v"/>
            </a:pPr>
            <a:r>
              <a:rPr lang="en-US" sz="1400" b="1" dirty="0"/>
              <a:t>Steps to follow</a:t>
            </a:r>
          </a:p>
          <a:p>
            <a:endParaRPr lang="en-US" b="1" i="1" dirty="0"/>
          </a:p>
          <a:p>
            <a:pPr marL="285750" indent="-285750">
              <a:buFont typeface="Wingdings" panose="05000000000000000000" pitchFamily="2" charset="2"/>
              <a:buChar char="ü"/>
            </a:pPr>
            <a:r>
              <a:rPr lang="en-US" sz="1400" dirty="0"/>
              <a:t>Determine the typical  and non-typical points greater than 1” in length.</a:t>
            </a:r>
          </a:p>
          <a:p>
            <a:pPr marL="285750" indent="-285750">
              <a:buFont typeface="Wingdings" panose="05000000000000000000" pitchFamily="2" charset="2"/>
              <a:buChar char="ü"/>
            </a:pPr>
            <a:endParaRPr lang="en-US" sz="1400" dirty="0"/>
          </a:p>
          <a:p>
            <a:pPr marL="285750" indent="-285750">
              <a:buFont typeface="Wingdings" panose="05000000000000000000" pitchFamily="2" charset="2"/>
              <a:buChar char="ü"/>
            </a:pPr>
            <a:r>
              <a:rPr lang="en-US" sz="1400" dirty="0"/>
              <a:t>If necessary  tape the non-typical points</a:t>
            </a:r>
          </a:p>
          <a:p>
            <a:pPr marL="285750" indent="-285750">
              <a:buFont typeface="Wingdings" panose="05000000000000000000" pitchFamily="2" charset="2"/>
              <a:buChar char="ü"/>
            </a:pPr>
            <a:endParaRPr lang="en-US" sz="1400" dirty="0"/>
          </a:p>
          <a:p>
            <a:pPr marL="285750" indent="-285750">
              <a:buFont typeface="Wingdings" panose="05000000000000000000" pitchFamily="2" charset="2"/>
              <a:buChar char="ü"/>
            </a:pPr>
            <a:r>
              <a:rPr lang="en-US" sz="1400" dirty="0"/>
              <a:t>Measurements will be taken to the nearest 1/8 inch mark. </a:t>
            </a:r>
          </a:p>
          <a:p>
            <a:endParaRPr lang="en-US" sz="1400" dirty="0"/>
          </a:p>
          <a:p>
            <a:endParaRPr lang="en-US" sz="1400" dirty="0"/>
          </a:p>
          <a:p>
            <a:endParaRPr lang="en-US" sz="1400" b="1" dirty="0"/>
          </a:p>
        </p:txBody>
      </p:sp>
      <p:sp>
        <p:nvSpPr>
          <p:cNvPr id="4" name="Slide Number Placeholder 3"/>
          <p:cNvSpPr>
            <a:spLocks noGrp="1"/>
          </p:cNvSpPr>
          <p:nvPr>
            <p:ph type="sldNum" sz="quarter" idx="10"/>
          </p:nvPr>
        </p:nvSpPr>
        <p:spPr/>
        <p:txBody>
          <a:bodyPr/>
          <a:lstStyle/>
          <a:p>
            <a:fld id="{4C1F8BDC-A39E-4867-A199-89A6CEC878A6}" type="slidenum">
              <a:rPr lang="en-US" smtClean="0"/>
              <a:t>4</a:t>
            </a:fld>
            <a:endParaRPr lang="en-US" dirty="0"/>
          </a:p>
        </p:txBody>
      </p:sp>
      <p:pic>
        <p:nvPicPr>
          <p:cNvPr id="5" name="Picture 4" descr="how to score a buck"/>
          <p:cNvPicPr/>
          <p:nvPr/>
        </p:nvPicPr>
        <p:blipFill>
          <a:blip r:embed="rId3">
            <a:extLst>
              <a:ext uri="{28A0092B-C50C-407E-A947-70E740481C1C}">
                <a14:useLocalDpi xmlns:a14="http://schemas.microsoft.com/office/drawing/2010/main" val="0"/>
              </a:ext>
            </a:extLst>
          </a:blip>
          <a:srcRect/>
          <a:stretch>
            <a:fillRect/>
          </a:stretch>
        </p:blipFill>
        <p:spPr bwMode="auto">
          <a:xfrm>
            <a:off x="711662" y="4652149"/>
            <a:ext cx="5247177" cy="3528790"/>
          </a:xfrm>
          <a:prstGeom prst="rect">
            <a:avLst/>
          </a:prstGeom>
          <a:noFill/>
          <a:ln>
            <a:noFill/>
          </a:ln>
        </p:spPr>
      </p:pic>
      <p:sp>
        <p:nvSpPr>
          <p:cNvPr id="7" name="TextBox 6"/>
          <p:cNvSpPr txBox="1"/>
          <p:nvPr/>
        </p:nvSpPr>
        <p:spPr>
          <a:xfrm>
            <a:off x="531090" y="3091205"/>
            <a:ext cx="5427749" cy="1226270"/>
          </a:xfrm>
          <a:prstGeom prst="rect">
            <a:avLst/>
          </a:prstGeom>
          <a:noFill/>
        </p:spPr>
        <p:txBody>
          <a:bodyPr wrap="square" rtlCol="0">
            <a:spAutoFit/>
          </a:bodyPr>
          <a:lstStyle/>
          <a:p>
            <a:pPr fontAlgn="base">
              <a:spcBef>
                <a:spcPts val="600"/>
              </a:spcBef>
              <a:spcAft>
                <a:spcPts val="600"/>
              </a:spcAft>
            </a:pPr>
            <a:r>
              <a:rPr lang="en-US" sz="1400" dirty="0"/>
              <a:t>This measurement , taken perpendicular to the centerline of the skull, will be the greatest distance between main beams. Record the spread of the buck’s antlers. Also, record the greatest outside width and the tip-to-tip of the main beams.</a:t>
            </a:r>
          </a:p>
          <a:p>
            <a:pPr fontAlgn="base"/>
            <a:endParaRPr lang="en-US" sz="1200" dirty="0"/>
          </a:p>
        </p:txBody>
      </p:sp>
      <p:sp>
        <p:nvSpPr>
          <p:cNvPr id="8" name="TextBox 7"/>
          <p:cNvSpPr txBox="1"/>
          <p:nvPr/>
        </p:nvSpPr>
        <p:spPr>
          <a:xfrm>
            <a:off x="531091" y="2621548"/>
            <a:ext cx="5342773" cy="310449"/>
          </a:xfrm>
          <a:prstGeom prst="rect">
            <a:avLst/>
          </a:prstGeom>
          <a:noFill/>
        </p:spPr>
        <p:txBody>
          <a:bodyPr wrap="square" rtlCol="0">
            <a:spAutoFit/>
          </a:bodyPr>
          <a:lstStyle/>
          <a:p>
            <a:pPr marL="285750" indent="-285750">
              <a:buFont typeface="Wingdings" panose="05000000000000000000" pitchFamily="2" charset="2"/>
              <a:buChar char="v"/>
            </a:pPr>
            <a:r>
              <a:rPr lang="en-US" sz="1400" b="1" dirty="0"/>
              <a:t>Measuring inside, greatest, and tip-to-tip spread</a:t>
            </a:r>
          </a:p>
        </p:txBody>
      </p:sp>
    </p:spTree>
    <p:extLst>
      <p:ext uri="{BB962C8B-B14F-4D97-AF65-F5344CB8AC3E}">
        <p14:creationId xmlns:p14="http://schemas.microsoft.com/office/powerpoint/2010/main" val="1720008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656930" y="488973"/>
            <a:ext cx="5608320" cy="1785428"/>
          </a:xfrm>
        </p:spPr>
        <p:txBody>
          <a:bodyPr/>
          <a:lstStyle/>
          <a:p>
            <a:pPr marL="171450" indent="-171450">
              <a:buFont typeface="Wingdings" panose="05000000000000000000" pitchFamily="2" charset="2"/>
              <a:buChar char="v"/>
            </a:pPr>
            <a:r>
              <a:rPr lang="en-US" sz="1400" b="1" dirty="0"/>
              <a:t>Measure the main beams of the antlers</a:t>
            </a:r>
          </a:p>
          <a:p>
            <a:pPr marL="171450" indent="-171450">
              <a:buFont typeface="Wingdings" panose="05000000000000000000" pitchFamily="2" charset="2"/>
              <a:buChar char="v"/>
            </a:pPr>
            <a:endParaRPr lang="en-US" sz="1400" dirty="0"/>
          </a:p>
          <a:p>
            <a:r>
              <a:rPr lang="en-US" sz="1400" dirty="0"/>
              <a:t>This measurement is taken on the outside edge of each antler, starting at the base of the burr. From the base of the burr, follow the outside and center of the main beam all the way to the antler tip. Record measurements for each main beam.</a:t>
            </a:r>
          </a:p>
          <a:p>
            <a:pPr marL="171450" indent="-171450">
              <a:buFont typeface="Wingdings" panose="05000000000000000000" pitchFamily="2" charset="2"/>
              <a:buChar char="v"/>
            </a:pPr>
            <a:endParaRPr lang="en-US" dirty="0"/>
          </a:p>
        </p:txBody>
      </p:sp>
      <p:sp>
        <p:nvSpPr>
          <p:cNvPr id="4" name="Slide Number Placeholder 3"/>
          <p:cNvSpPr>
            <a:spLocks noGrp="1"/>
          </p:cNvSpPr>
          <p:nvPr>
            <p:ph type="sldNum" sz="quarter" idx="10"/>
          </p:nvPr>
        </p:nvSpPr>
        <p:spPr/>
        <p:txBody>
          <a:bodyPr/>
          <a:lstStyle/>
          <a:p>
            <a:fld id="{4C1F8BDC-A39E-4867-A199-89A6CEC878A6}" type="slidenum">
              <a:rPr lang="en-US" smtClean="0"/>
              <a:t>5</a:t>
            </a:fld>
            <a:endParaRPr lang="en-US" dirty="0"/>
          </a:p>
        </p:txBody>
      </p:sp>
      <p:pic>
        <p:nvPicPr>
          <p:cNvPr id="6" name="Picture 5" descr="IMG_3573"/>
          <p:cNvPicPr/>
          <p:nvPr/>
        </p:nvPicPr>
        <p:blipFill>
          <a:blip r:embed="rId3">
            <a:extLst>
              <a:ext uri="{28A0092B-C50C-407E-A947-70E740481C1C}">
                <a14:useLocalDpi xmlns:a14="http://schemas.microsoft.com/office/drawing/2010/main" val="0"/>
              </a:ext>
            </a:extLst>
          </a:blip>
          <a:srcRect/>
          <a:stretch>
            <a:fillRect/>
          </a:stretch>
        </p:blipFill>
        <p:spPr bwMode="auto">
          <a:xfrm>
            <a:off x="788892" y="2096222"/>
            <a:ext cx="5344398" cy="3112889"/>
          </a:xfrm>
          <a:prstGeom prst="rect">
            <a:avLst/>
          </a:prstGeom>
          <a:noFill/>
          <a:ln>
            <a:noFill/>
          </a:ln>
        </p:spPr>
      </p:pic>
      <p:sp>
        <p:nvSpPr>
          <p:cNvPr id="7" name="TextBox 6"/>
          <p:cNvSpPr txBox="1"/>
          <p:nvPr/>
        </p:nvSpPr>
        <p:spPr>
          <a:xfrm>
            <a:off x="870989" y="5764610"/>
            <a:ext cx="5055985" cy="962389"/>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t>The cable makes measuring the main beams a lot easier.</a:t>
            </a:r>
          </a:p>
          <a:p>
            <a:pPr marL="285750" indent="-285750">
              <a:buFont typeface="Wingdings" panose="05000000000000000000" pitchFamily="2" charset="2"/>
              <a:buChar char="ü"/>
            </a:pPr>
            <a:endParaRPr lang="en-US" sz="1400" dirty="0"/>
          </a:p>
          <a:p>
            <a:pPr marL="285750" indent="-285750">
              <a:buFont typeface="Wingdings" panose="05000000000000000000" pitchFamily="2" charset="2"/>
              <a:buChar char="ü"/>
            </a:pPr>
            <a:r>
              <a:rPr lang="en-US" sz="1400" dirty="0"/>
              <a:t>Sometimes determining the main beam is difficult and may have to guess.</a:t>
            </a:r>
          </a:p>
        </p:txBody>
      </p:sp>
    </p:spTree>
    <p:extLst>
      <p:ext uri="{BB962C8B-B14F-4D97-AF65-F5344CB8AC3E}">
        <p14:creationId xmlns:p14="http://schemas.microsoft.com/office/powerpoint/2010/main" val="1106609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720662" y="330155"/>
            <a:ext cx="5608320" cy="3631704"/>
          </a:xfrm>
        </p:spPr>
        <p:txBody>
          <a:bodyPr/>
          <a:lstStyle/>
          <a:p>
            <a:pPr marL="285750" indent="-285750">
              <a:buFont typeface="Wingdings" panose="05000000000000000000" pitchFamily="2" charset="2"/>
              <a:buChar char="v"/>
            </a:pPr>
            <a:r>
              <a:rPr lang="en-US" sz="1400" b="1" dirty="0"/>
              <a:t>Measuring the tine or “G” length</a:t>
            </a:r>
          </a:p>
          <a:p>
            <a:endParaRPr lang="en-US" sz="1400" dirty="0"/>
          </a:p>
          <a:p>
            <a:r>
              <a:rPr lang="en-US" sz="1400" dirty="0"/>
              <a:t>These measurements will be numbered for each tine and will start with a G. On a typical whitetail buck, the G1 will be the brow tine, the G2 (typically the longest G measurement) will be the next tine away from the skull, the G3 will be the next tine, etc. The last antler point before the main beam tip is the last G measurement you will record. Measure the tines by marking a horizontal line where the main beam would be on the antler point and measuring from that line to the tip of the tine. Record your measurement for each tine.</a:t>
            </a:r>
          </a:p>
          <a:p>
            <a:endParaRPr lang="en-US" sz="1400" dirty="0"/>
          </a:p>
        </p:txBody>
      </p:sp>
      <p:sp>
        <p:nvSpPr>
          <p:cNvPr id="4" name="Slide Number Placeholder 3"/>
          <p:cNvSpPr>
            <a:spLocks noGrp="1"/>
          </p:cNvSpPr>
          <p:nvPr>
            <p:ph type="sldNum" sz="quarter" idx="10"/>
          </p:nvPr>
        </p:nvSpPr>
        <p:spPr/>
        <p:txBody>
          <a:bodyPr/>
          <a:lstStyle/>
          <a:p>
            <a:fld id="{4C1F8BDC-A39E-4867-A199-89A6CEC878A6}" type="slidenum">
              <a:rPr lang="en-US" smtClean="0"/>
              <a:t>6</a:t>
            </a:fld>
            <a:endParaRPr lang="en-US" dirty="0"/>
          </a:p>
        </p:txBody>
      </p:sp>
      <p:pic>
        <p:nvPicPr>
          <p:cNvPr id="5" name="Picture 4" descr="IMG_3568"/>
          <p:cNvPicPr/>
          <p:nvPr/>
        </p:nvPicPr>
        <p:blipFill>
          <a:blip r:embed="rId3">
            <a:extLst>
              <a:ext uri="{28A0092B-C50C-407E-A947-70E740481C1C}">
                <a14:useLocalDpi xmlns:a14="http://schemas.microsoft.com/office/drawing/2010/main" val="0"/>
              </a:ext>
            </a:extLst>
          </a:blip>
          <a:srcRect/>
          <a:stretch>
            <a:fillRect/>
          </a:stretch>
        </p:blipFill>
        <p:spPr bwMode="auto">
          <a:xfrm>
            <a:off x="772149" y="2658270"/>
            <a:ext cx="5440289" cy="3085376"/>
          </a:xfrm>
          <a:prstGeom prst="rect">
            <a:avLst/>
          </a:prstGeom>
          <a:noFill/>
          <a:ln>
            <a:noFill/>
          </a:ln>
        </p:spPr>
      </p:pic>
      <p:sp>
        <p:nvSpPr>
          <p:cNvPr id="6" name="TextBox 5"/>
          <p:cNvSpPr txBox="1"/>
          <p:nvPr/>
        </p:nvSpPr>
        <p:spPr>
          <a:xfrm>
            <a:off x="1125912" y="5743648"/>
            <a:ext cx="4790440" cy="310449"/>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t>Cable works great when laid on top of the main beam</a:t>
            </a:r>
          </a:p>
        </p:txBody>
      </p:sp>
      <p:pic>
        <p:nvPicPr>
          <p:cNvPr id="7" name="Picture 6" descr="IMG_3569"/>
          <p:cNvPicPr/>
          <p:nvPr/>
        </p:nvPicPr>
        <p:blipFill>
          <a:blip r:embed="rId4">
            <a:extLst>
              <a:ext uri="{28A0092B-C50C-407E-A947-70E740481C1C}">
                <a14:useLocalDpi xmlns:a14="http://schemas.microsoft.com/office/drawing/2010/main" val="0"/>
              </a:ext>
            </a:extLst>
          </a:blip>
          <a:srcRect/>
          <a:stretch>
            <a:fillRect/>
          </a:stretch>
        </p:blipFill>
        <p:spPr bwMode="auto">
          <a:xfrm>
            <a:off x="800988" y="6099778"/>
            <a:ext cx="5440289" cy="2892212"/>
          </a:xfrm>
          <a:prstGeom prst="rect">
            <a:avLst/>
          </a:prstGeom>
          <a:noFill/>
          <a:ln>
            <a:noFill/>
          </a:ln>
        </p:spPr>
      </p:pic>
    </p:spTree>
    <p:extLst>
      <p:ext uri="{BB962C8B-B14F-4D97-AF65-F5344CB8AC3E}">
        <p14:creationId xmlns:p14="http://schemas.microsoft.com/office/powerpoint/2010/main" val="1191104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807258" y="288232"/>
            <a:ext cx="5608320" cy="1776547"/>
          </a:xfrm>
        </p:spPr>
        <p:txBody>
          <a:bodyPr/>
          <a:lstStyle/>
          <a:p>
            <a:pPr marL="285750" lvl="0" indent="-285750" fontAlgn="base">
              <a:buFont typeface="Wingdings" panose="05000000000000000000" pitchFamily="2" charset="2"/>
              <a:buChar char="v"/>
            </a:pPr>
            <a:r>
              <a:rPr lang="en-US" sz="1400" b="1" dirty="0"/>
              <a:t>Take the circumference or “H” measurements</a:t>
            </a:r>
          </a:p>
          <a:p>
            <a:pPr marL="285750" lvl="0" indent="-285750" fontAlgn="base">
              <a:buFont typeface="Wingdings" panose="05000000000000000000" pitchFamily="2" charset="2"/>
              <a:buChar char="v"/>
            </a:pPr>
            <a:endParaRPr lang="en-US" sz="1400" dirty="0"/>
          </a:p>
          <a:p>
            <a:pPr fontAlgn="base"/>
            <a:r>
              <a:rPr lang="en-US" sz="1400" dirty="0"/>
              <a:t>The H1 measurement will be the smallest circumference between the burr and the first point. The H2 measurement will be between the smallest circumference between the first point and the second point. Continue these measurements until you have recorded four measurements per side of the antlers. Record your measurements</a:t>
            </a:r>
            <a:r>
              <a:rPr lang="en-US" dirty="0"/>
              <a:t>.</a:t>
            </a:r>
          </a:p>
          <a:p>
            <a:endParaRPr lang="en-US" dirty="0"/>
          </a:p>
        </p:txBody>
      </p:sp>
      <p:sp>
        <p:nvSpPr>
          <p:cNvPr id="4" name="Slide Number Placeholder 3"/>
          <p:cNvSpPr>
            <a:spLocks noGrp="1"/>
          </p:cNvSpPr>
          <p:nvPr>
            <p:ph type="sldNum" sz="quarter" idx="10"/>
          </p:nvPr>
        </p:nvSpPr>
        <p:spPr/>
        <p:txBody>
          <a:bodyPr/>
          <a:lstStyle/>
          <a:p>
            <a:fld id="{4C1F8BDC-A39E-4867-A199-89A6CEC878A6}" type="slidenum">
              <a:rPr lang="en-US" smtClean="0"/>
              <a:t>7</a:t>
            </a:fld>
            <a:endParaRPr lang="en-US" dirty="0"/>
          </a:p>
        </p:txBody>
      </p:sp>
      <p:pic>
        <p:nvPicPr>
          <p:cNvPr id="5" name="Picture 4" descr="IMG_3564"/>
          <p:cNvPicPr/>
          <p:nvPr/>
        </p:nvPicPr>
        <p:blipFill>
          <a:blip r:embed="rId3">
            <a:extLst>
              <a:ext uri="{28A0092B-C50C-407E-A947-70E740481C1C}">
                <a14:useLocalDpi xmlns:a14="http://schemas.microsoft.com/office/drawing/2010/main" val="0"/>
              </a:ext>
            </a:extLst>
          </a:blip>
          <a:srcRect/>
          <a:stretch>
            <a:fillRect/>
          </a:stretch>
        </p:blipFill>
        <p:spPr bwMode="auto">
          <a:xfrm>
            <a:off x="807258" y="2064778"/>
            <a:ext cx="5608320" cy="3284517"/>
          </a:xfrm>
          <a:prstGeom prst="rect">
            <a:avLst/>
          </a:prstGeom>
          <a:noFill/>
          <a:ln>
            <a:noFill/>
          </a:ln>
        </p:spPr>
      </p:pic>
      <p:pic>
        <p:nvPicPr>
          <p:cNvPr id="7" name="Picture 6" descr="IMG_3565"/>
          <p:cNvPicPr/>
          <p:nvPr/>
        </p:nvPicPr>
        <p:blipFill>
          <a:blip r:embed="rId4">
            <a:extLst>
              <a:ext uri="{28A0092B-C50C-407E-A947-70E740481C1C}">
                <a14:useLocalDpi xmlns:a14="http://schemas.microsoft.com/office/drawing/2010/main" val="0"/>
              </a:ext>
            </a:extLst>
          </a:blip>
          <a:srcRect/>
          <a:stretch>
            <a:fillRect/>
          </a:stretch>
        </p:blipFill>
        <p:spPr bwMode="auto">
          <a:xfrm>
            <a:off x="807258" y="5528494"/>
            <a:ext cx="5608320" cy="3232112"/>
          </a:xfrm>
          <a:prstGeom prst="rect">
            <a:avLst/>
          </a:prstGeom>
          <a:noFill/>
          <a:ln>
            <a:noFill/>
          </a:ln>
        </p:spPr>
      </p:pic>
    </p:spTree>
    <p:extLst>
      <p:ext uri="{BB962C8B-B14F-4D97-AF65-F5344CB8AC3E}">
        <p14:creationId xmlns:p14="http://schemas.microsoft.com/office/powerpoint/2010/main" val="2173049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06307" y="4295577"/>
            <a:ext cx="5866784" cy="1624572"/>
          </a:xfrm>
        </p:spPr>
        <p:txBody>
          <a:bodyPr/>
          <a:lstStyle/>
          <a:p>
            <a:r>
              <a:rPr lang="en-US" sz="1400" dirty="0"/>
              <a:t>If there is no G4 tine present, the H4 will be measured at the halfway point between the G3 and the main beam tip. </a:t>
            </a:r>
          </a:p>
          <a:p>
            <a:endParaRPr lang="en-US" sz="1400" dirty="0"/>
          </a:p>
          <a:p>
            <a:pPr marL="285750" indent="-285750">
              <a:buFont typeface="Wingdings" panose="05000000000000000000" pitchFamily="2" charset="2"/>
              <a:buChar char="ü"/>
            </a:pPr>
            <a:r>
              <a:rPr lang="en-US" sz="1400" dirty="0"/>
              <a:t>For 3 points on one side, add H3 for the H4 measurement for that side.</a:t>
            </a:r>
          </a:p>
          <a:p>
            <a:endParaRPr lang="en-US" sz="1400" dirty="0"/>
          </a:p>
          <a:p>
            <a:pPr marL="285750" indent="-285750">
              <a:buFont typeface="Wingdings" panose="05000000000000000000" pitchFamily="2" charset="2"/>
              <a:buChar char="ü"/>
            </a:pPr>
            <a:r>
              <a:rPr lang="en-US" sz="1400" dirty="0"/>
              <a:t>For 2 points on one side, Add H2 for the H3 and H4 measurements for that side</a:t>
            </a:r>
          </a:p>
        </p:txBody>
      </p:sp>
      <p:sp>
        <p:nvSpPr>
          <p:cNvPr id="4" name="Slide Number Placeholder 3"/>
          <p:cNvSpPr>
            <a:spLocks noGrp="1"/>
          </p:cNvSpPr>
          <p:nvPr>
            <p:ph type="sldNum" sz="quarter" idx="10"/>
          </p:nvPr>
        </p:nvSpPr>
        <p:spPr/>
        <p:txBody>
          <a:bodyPr/>
          <a:lstStyle/>
          <a:p>
            <a:fld id="{4C1F8BDC-A39E-4867-A199-89A6CEC878A6}" type="slidenum">
              <a:rPr lang="en-US" smtClean="0"/>
              <a:t>8</a:t>
            </a:fld>
            <a:endParaRPr lang="en-US" dirty="0"/>
          </a:p>
        </p:txBody>
      </p:sp>
      <p:pic>
        <p:nvPicPr>
          <p:cNvPr id="6" name="Picture 5" descr="IMG_3566"/>
          <p:cNvPicPr/>
          <p:nvPr/>
        </p:nvPicPr>
        <p:blipFill>
          <a:blip r:embed="rId3">
            <a:extLst>
              <a:ext uri="{28A0092B-C50C-407E-A947-70E740481C1C}">
                <a14:useLocalDpi xmlns:a14="http://schemas.microsoft.com/office/drawing/2010/main" val="0"/>
              </a:ext>
            </a:extLst>
          </a:blip>
          <a:srcRect/>
          <a:stretch>
            <a:fillRect/>
          </a:stretch>
        </p:blipFill>
        <p:spPr bwMode="auto">
          <a:xfrm>
            <a:off x="506308" y="395151"/>
            <a:ext cx="5749944" cy="3525583"/>
          </a:xfrm>
          <a:prstGeom prst="rect">
            <a:avLst/>
          </a:prstGeom>
          <a:noFill/>
          <a:ln>
            <a:noFill/>
          </a:ln>
        </p:spPr>
      </p:pic>
      <p:sp>
        <p:nvSpPr>
          <p:cNvPr id="8" name="TextBox 7"/>
          <p:cNvSpPr txBox="1"/>
          <p:nvPr/>
        </p:nvSpPr>
        <p:spPr>
          <a:xfrm>
            <a:off x="506306" y="6256420"/>
            <a:ext cx="5618941" cy="1831645"/>
          </a:xfrm>
          <a:prstGeom prst="rect">
            <a:avLst/>
          </a:prstGeom>
          <a:noFill/>
        </p:spPr>
        <p:txBody>
          <a:bodyPr wrap="square" rtlCol="0">
            <a:spAutoFit/>
          </a:bodyPr>
          <a:lstStyle/>
          <a:p>
            <a:pPr marL="285750" indent="-285750">
              <a:buFont typeface="Wingdings" panose="05000000000000000000" pitchFamily="2" charset="2"/>
              <a:buChar char="v"/>
            </a:pPr>
            <a:r>
              <a:rPr lang="en-US" sz="1400" dirty="0"/>
              <a:t>Measuring non-typical or abnormal points</a:t>
            </a:r>
          </a:p>
          <a:p>
            <a:endParaRPr lang="en-US" sz="1400" dirty="0"/>
          </a:p>
          <a:p>
            <a:r>
              <a:rPr lang="en-US" sz="1400" dirty="0"/>
              <a:t>An abnormal point will count toward the gross score of the antlers but will be deducted from the total score to reach the net score. An abnormal point must be at least one inch in length. </a:t>
            </a:r>
          </a:p>
          <a:p>
            <a:endParaRPr lang="en-US" sz="1400" dirty="0"/>
          </a:p>
          <a:p>
            <a:pPr marL="285750" indent="-285750">
              <a:buFont typeface="Wingdings" panose="05000000000000000000" pitchFamily="2" charset="2"/>
              <a:buChar char="ü"/>
            </a:pPr>
            <a:r>
              <a:rPr lang="en-US" sz="1400" dirty="0"/>
              <a:t>Helpful hint: Bucks with multiple points, tape non-typical points after the point has been scored. </a:t>
            </a:r>
          </a:p>
        </p:txBody>
      </p:sp>
    </p:spTree>
    <p:extLst>
      <p:ext uri="{BB962C8B-B14F-4D97-AF65-F5344CB8AC3E}">
        <p14:creationId xmlns:p14="http://schemas.microsoft.com/office/powerpoint/2010/main" val="2912366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1273423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2557395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364116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3737982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637320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159007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1898339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3128429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2521367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3725693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AB592C-CB8B-4010-9BAF-41118C952C94}" type="datetimeFigureOut">
              <a:rPr lang="en-US" smtClean="0"/>
              <a:t>9/18/2019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30035EB-28C4-4E96-AD62-DB21A0DB5DD8}" type="slidenum">
              <a:rPr lang="en-US" smtClean="0"/>
              <a:t>‹#›</a:t>
            </a:fld>
            <a:endParaRPr lang="en-US" dirty="0"/>
          </a:p>
        </p:txBody>
      </p:sp>
    </p:spTree>
    <p:extLst>
      <p:ext uri="{BB962C8B-B14F-4D97-AF65-F5344CB8AC3E}">
        <p14:creationId xmlns:p14="http://schemas.microsoft.com/office/powerpoint/2010/main" val="2947904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B592C-CB8B-4010-9BAF-41118C952C94}" type="datetimeFigureOut">
              <a:rPr lang="en-US" smtClean="0"/>
              <a:t>9/18/2019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0035EB-28C4-4E96-AD62-DB21A0DB5DD8}" type="slidenum">
              <a:rPr lang="en-US" smtClean="0"/>
              <a:t>‹#›</a:t>
            </a:fld>
            <a:endParaRPr lang="en-US" dirty="0"/>
          </a:p>
        </p:txBody>
      </p:sp>
    </p:spTree>
    <p:extLst>
      <p:ext uri="{BB962C8B-B14F-4D97-AF65-F5344CB8AC3E}">
        <p14:creationId xmlns:p14="http://schemas.microsoft.com/office/powerpoint/2010/main" val="1063944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96503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495155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80556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730230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427743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053594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41002675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587889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1945</TotalTime>
  <Words>473</Words>
  <Application>Microsoft Office PowerPoint</Application>
  <PresentationFormat>Widescreen</PresentationFormat>
  <Paragraphs>65</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Capps</dc:creator>
  <cp:lastModifiedBy>Richard Capps</cp:lastModifiedBy>
  <cp:revision>30</cp:revision>
  <cp:lastPrinted>2016-09-19T16:04:34Z</cp:lastPrinted>
  <dcterms:created xsi:type="dcterms:W3CDTF">2015-09-11T16:10:32Z</dcterms:created>
  <dcterms:modified xsi:type="dcterms:W3CDTF">2019-09-18T21:38:22Z</dcterms:modified>
</cp:coreProperties>
</file>